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58" r:id="rId5"/>
    <p:sldId id="259" r:id="rId6"/>
    <p:sldId id="261" r:id="rId7"/>
    <p:sldId id="260"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2/21/2022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2/21/2022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2/21/2022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2510C-D217-463E-A040-367D2F895153}"/>
              </a:ext>
            </a:extLst>
          </p:cNvPr>
          <p:cNvSpPr>
            <a:spLocks noGrp="1"/>
          </p:cNvSpPr>
          <p:nvPr>
            <p:ph type="ctrTitle"/>
          </p:nvPr>
        </p:nvSpPr>
        <p:spPr/>
        <p:txBody>
          <a:bodyPr/>
          <a:lstStyle/>
          <a:p>
            <a:r>
              <a:rPr lang="en-US" dirty="0">
                <a:latin typeface="Agency FB" panose="020B0503020202020204" pitchFamily="34" charset="0"/>
              </a:rPr>
              <a:t>Understanding Key signatures</a:t>
            </a:r>
            <a:endParaRPr lang="en-IN" dirty="0">
              <a:latin typeface="Agency FB" panose="020B0503020202020204" pitchFamily="34" charset="0"/>
            </a:endParaRPr>
          </a:p>
        </p:txBody>
      </p:sp>
      <p:sp>
        <p:nvSpPr>
          <p:cNvPr id="3" name="Subtitle 2">
            <a:extLst>
              <a:ext uri="{FF2B5EF4-FFF2-40B4-BE49-F238E27FC236}">
                <a16:creationId xmlns:a16="http://schemas.microsoft.com/office/drawing/2014/main" id="{37F087FA-078B-4A3A-93F2-B92976CBBA76}"/>
              </a:ext>
            </a:extLst>
          </p:cNvPr>
          <p:cNvSpPr>
            <a:spLocks noGrp="1"/>
          </p:cNvSpPr>
          <p:nvPr>
            <p:ph type="subTitle" idx="1"/>
          </p:nvPr>
        </p:nvSpPr>
        <p:spPr/>
        <p:txBody>
          <a:bodyPr>
            <a:normAutofit/>
          </a:bodyPr>
          <a:lstStyle/>
          <a:p>
            <a:endParaRPr lang="en-IN" sz="2400" dirty="0">
              <a:latin typeface="Agency FB" panose="020B0503020202020204" pitchFamily="34" charset="0"/>
            </a:endParaRPr>
          </a:p>
        </p:txBody>
      </p:sp>
    </p:spTree>
    <p:extLst>
      <p:ext uri="{BB962C8B-B14F-4D97-AF65-F5344CB8AC3E}">
        <p14:creationId xmlns:p14="http://schemas.microsoft.com/office/powerpoint/2010/main" val="3195299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5721-325F-4396-B0CD-543602D67411}"/>
              </a:ext>
            </a:extLst>
          </p:cNvPr>
          <p:cNvSpPr>
            <a:spLocks noGrp="1"/>
          </p:cNvSpPr>
          <p:nvPr>
            <p:ph type="title"/>
          </p:nvPr>
        </p:nvSpPr>
        <p:spPr>
          <a:xfrm>
            <a:off x="685800" y="95249"/>
            <a:ext cx="11182350" cy="1456267"/>
          </a:xfrm>
        </p:spPr>
        <p:txBody>
          <a:bodyPr>
            <a:normAutofit fontScale="90000"/>
          </a:bodyPr>
          <a:lstStyle/>
          <a:p>
            <a:r>
              <a:rPr lang="en-US" sz="4800" dirty="0">
                <a:latin typeface="Agency FB" panose="020B0503020202020204" pitchFamily="34" charset="0"/>
              </a:rPr>
              <a:t>Sharps # : </a:t>
            </a:r>
            <a:r>
              <a:rPr lang="en-US" sz="4700" dirty="0">
                <a:latin typeface="Agency FB" panose="020B0503020202020204" pitchFamily="34" charset="0"/>
              </a:rPr>
              <a:t>finding the key of a given key signature</a:t>
            </a:r>
            <a:br>
              <a:rPr lang="en-US" sz="4800" dirty="0">
                <a:latin typeface="Agency FB" panose="020B0503020202020204" pitchFamily="34" charset="0"/>
              </a:rPr>
            </a:br>
            <a:endParaRPr lang="en-IN" sz="4800" dirty="0">
              <a:latin typeface="Agency FB" panose="020B0503020202020204" pitchFamily="34" charset="0"/>
            </a:endParaRPr>
          </a:p>
        </p:txBody>
      </p:sp>
      <p:sp>
        <p:nvSpPr>
          <p:cNvPr id="3" name="Content Placeholder 2">
            <a:extLst>
              <a:ext uri="{FF2B5EF4-FFF2-40B4-BE49-F238E27FC236}">
                <a16:creationId xmlns:a16="http://schemas.microsoft.com/office/drawing/2014/main" id="{F89D7C07-50F2-47EE-8909-393A9F02D612}"/>
              </a:ext>
            </a:extLst>
          </p:cNvPr>
          <p:cNvSpPr>
            <a:spLocks noGrp="1"/>
          </p:cNvSpPr>
          <p:nvPr>
            <p:ph idx="1"/>
          </p:nvPr>
        </p:nvSpPr>
        <p:spPr>
          <a:xfrm>
            <a:off x="4350380" y="1212574"/>
            <a:ext cx="7841620" cy="5226326"/>
          </a:xfrm>
        </p:spPr>
        <p:txBody>
          <a:bodyPr>
            <a:normAutofit fontScale="92500" lnSpcReduction="10000"/>
          </a:bodyPr>
          <a:lstStyle/>
          <a:p>
            <a:r>
              <a:rPr lang="en-US" sz="2800" dirty="0">
                <a:latin typeface="Agency FB" panose="020B0503020202020204" pitchFamily="34" charset="0"/>
              </a:rPr>
              <a:t>Find the last sharp(#) of the  key signature </a:t>
            </a:r>
          </a:p>
          <a:p>
            <a:r>
              <a:rPr lang="en-US" sz="2800" dirty="0">
                <a:latin typeface="Agency FB" panose="020B0503020202020204" pitchFamily="34" charset="0"/>
              </a:rPr>
              <a:t>Higher it (by one semitone). </a:t>
            </a:r>
          </a:p>
          <a:p>
            <a:pPr lvl="1"/>
            <a:r>
              <a:rPr lang="en-US" sz="2600" dirty="0">
                <a:latin typeface="Agency FB" panose="020B0503020202020204" pitchFamily="34" charset="0"/>
              </a:rPr>
              <a:t>In this case, the last sharp is B# (also known as C).</a:t>
            </a:r>
          </a:p>
          <a:p>
            <a:pPr lvl="1"/>
            <a:r>
              <a:rPr lang="en-US" sz="2600" dirty="0">
                <a:latin typeface="Agency FB" panose="020B0503020202020204" pitchFamily="34" charset="0"/>
              </a:rPr>
              <a:t>Higher it by a semitone, it makes the sharp, C#. So the key of this key signature is C# major.</a:t>
            </a:r>
          </a:p>
          <a:p>
            <a:pPr lvl="1"/>
            <a:r>
              <a:rPr lang="en-US" sz="2600" dirty="0">
                <a:latin typeface="Agency FB" panose="020B0503020202020204" pitchFamily="34" charset="0"/>
              </a:rPr>
              <a:t>Memorize that in sharps the only key signature with 1 sharp is G major.</a:t>
            </a:r>
          </a:p>
          <a:p>
            <a:r>
              <a:rPr lang="en-US" sz="2800" dirty="0">
                <a:latin typeface="Agency FB" panose="020B0503020202020204" pitchFamily="34" charset="0"/>
              </a:rPr>
              <a:t>There is an easy way to memorize the order of sharps, the initials of this phrase (below) </a:t>
            </a:r>
            <a:r>
              <a:rPr lang="en-US" sz="2800" u="sng" dirty="0">
                <a:latin typeface="Agency FB" panose="020B0503020202020204" pitchFamily="34" charset="0"/>
              </a:rPr>
              <a:t>ARE </a:t>
            </a:r>
            <a:r>
              <a:rPr lang="en-US" sz="2800" dirty="0">
                <a:latin typeface="Agency FB" panose="020B0503020202020204" pitchFamily="34" charset="0"/>
              </a:rPr>
              <a:t> the order of sharps!</a:t>
            </a:r>
          </a:p>
          <a:p>
            <a:pPr lvl="1"/>
            <a:r>
              <a:rPr lang="en-US" sz="2600" dirty="0">
                <a:latin typeface="Agency FB" panose="020B0503020202020204" pitchFamily="34" charset="0"/>
              </a:rPr>
              <a:t>Order of Sharps:  </a:t>
            </a:r>
            <a:r>
              <a:rPr lang="en-US" sz="2600" u="sng" dirty="0">
                <a:latin typeface="Agency FB" panose="020B0503020202020204" pitchFamily="34" charset="0"/>
              </a:rPr>
              <a:t>F</a:t>
            </a:r>
            <a:r>
              <a:rPr lang="en-US" sz="2600" dirty="0">
                <a:latin typeface="Agency FB" panose="020B0503020202020204" pitchFamily="34" charset="0"/>
              </a:rPr>
              <a:t>ather </a:t>
            </a:r>
            <a:r>
              <a:rPr lang="en-US" sz="2600" u="sng" dirty="0">
                <a:latin typeface="Agency FB" panose="020B0503020202020204" pitchFamily="34" charset="0"/>
              </a:rPr>
              <a:t>C</a:t>
            </a:r>
            <a:r>
              <a:rPr lang="en-US" sz="2600" dirty="0">
                <a:latin typeface="Agency FB" panose="020B0503020202020204" pitchFamily="34" charset="0"/>
              </a:rPr>
              <a:t>harles</a:t>
            </a:r>
            <a:r>
              <a:rPr lang="en-US" sz="2600" u="sng" dirty="0">
                <a:latin typeface="Agency FB" panose="020B0503020202020204" pitchFamily="34" charset="0"/>
              </a:rPr>
              <a:t> G</a:t>
            </a:r>
            <a:r>
              <a:rPr lang="en-US" sz="2600" dirty="0">
                <a:latin typeface="Agency FB" panose="020B0503020202020204" pitchFamily="34" charset="0"/>
              </a:rPr>
              <a:t>oes </a:t>
            </a:r>
            <a:r>
              <a:rPr lang="en-US" sz="2600" u="sng" dirty="0">
                <a:latin typeface="Agency FB" panose="020B0503020202020204" pitchFamily="34" charset="0"/>
              </a:rPr>
              <a:t>D</a:t>
            </a:r>
            <a:r>
              <a:rPr lang="en-US" sz="2600" dirty="0">
                <a:latin typeface="Agency FB" panose="020B0503020202020204" pitchFamily="34" charset="0"/>
              </a:rPr>
              <a:t>own </a:t>
            </a:r>
            <a:r>
              <a:rPr lang="en-US" sz="2600" u="sng" dirty="0">
                <a:latin typeface="Agency FB" panose="020B0503020202020204" pitchFamily="34" charset="0"/>
              </a:rPr>
              <a:t>A</a:t>
            </a:r>
            <a:r>
              <a:rPr lang="en-US" sz="2600" dirty="0">
                <a:latin typeface="Agency FB" panose="020B0503020202020204" pitchFamily="34" charset="0"/>
              </a:rPr>
              <a:t>nd </a:t>
            </a:r>
            <a:r>
              <a:rPr lang="en-US" sz="2600" u="sng" dirty="0">
                <a:latin typeface="Agency FB" panose="020B0503020202020204" pitchFamily="34" charset="0"/>
              </a:rPr>
              <a:t>E</a:t>
            </a:r>
            <a:r>
              <a:rPr lang="en-US" sz="2600" dirty="0">
                <a:latin typeface="Agency FB" panose="020B0503020202020204" pitchFamily="34" charset="0"/>
              </a:rPr>
              <a:t>nds </a:t>
            </a:r>
            <a:r>
              <a:rPr lang="en-US" sz="2600" u="sng" dirty="0">
                <a:latin typeface="Agency FB" panose="020B0503020202020204" pitchFamily="34" charset="0"/>
              </a:rPr>
              <a:t>B</a:t>
            </a:r>
            <a:r>
              <a:rPr lang="en-US" sz="2600" dirty="0">
                <a:latin typeface="Agency FB" panose="020B0503020202020204" pitchFamily="34" charset="0"/>
              </a:rPr>
              <a:t>attle</a:t>
            </a:r>
          </a:p>
          <a:p>
            <a:pPr marL="0" indent="0">
              <a:buNone/>
            </a:pPr>
            <a:r>
              <a:rPr lang="en-US" sz="2800" dirty="0">
                <a:latin typeface="Agency FB" panose="020B0503020202020204" pitchFamily="34" charset="0"/>
              </a:rPr>
              <a:t>                             	   F#       C#        G#    D#     A#  E#    B# </a:t>
            </a:r>
          </a:p>
          <a:p>
            <a:pPr lvl="1"/>
            <a:r>
              <a:rPr lang="en-IN" sz="2600" dirty="0">
                <a:latin typeface="Agency FB" panose="020B0503020202020204" pitchFamily="34" charset="0"/>
              </a:rPr>
              <a:t>Sharps Grouping: 2,3,2</a:t>
            </a:r>
          </a:p>
        </p:txBody>
      </p:sp>
      <p:pic>
        <p:nvPicPr>
          <p:cNvPr id="4" name="Picture 3">
            <a:extLst>
              <a:ext uri="{FF2B5EF4-FFF2-40B4-BE49-F238E27FC236}">
                <a16:creationId xmlns:a16="http://schemas.microsoft.com/office/drawing/2014/main" id="{7C588E67-DEC6-460D-8913-AA97109FBD4E}"/>
              </a:ext>
            </a:extLst>
          </p:cNvPr>
          <p:cNvPicPr>
            <a:picLocks noChangeAspect="1"/>
          </p:cNvPicPr>
          <p:nvPr/>
        </p:nvPicPr>
        <p:blipFill>
          <a:blip r:embed="rId2"/>
          <a:stretch>
            <a:fillRect/>
          </a:stretch>
        </p:blipFill>
        <p:spPr>
          <a:xfrm>
            <a:off x="92700" y="1604964"/>
            <a:ext cx="4152900" cy="2143124"/>
          </a:xfrm>
          <a:prstGeom prst="rect">
            <a:avLst/>
          </a:prstGeom>
        </p:spPr>
      </p:pic>
      <p:sp>
        <p:nvSpPr>
          <p:cNvPr id="7" name="Arrow: Up 6">
            <a:extLst>
              <a:ext uri="{FF2B5EF4-FFF2-40B4-BE49-F238E27FC236}">
                <a16:creationId xmlns:a16="http://schemas.microsoft.com/office/drawing/2014/main" id="{372C5927-1055-4B93-A9B9-169F76E03217}"/>
              </a:ext>
            </a:extLst>
          </p:cNvPr>
          <p:cNvSpPr/>
          <p:nvPr/>
        </p:nvSpPr>
        <p:spPr>
          <a:xfrm>
            <a:off x="3101395" y="2676526"/>
            <a:ext cx="209550" cy="3714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26D9C6DD-317C-4B75-96C3-6DAA3430615B}"/>
              </a:ext>
            </a:extLst>
          </p:cNvPr>
          <p:cNvSpPr/>
          <p:nvPr/>
        </p:nvSpPr>
        <p:spPr>
          <a:xfrm rot="19525975">
            <a:off x="1488318" y="2188190"/>
            <a:ext cx="427416" cy="1026288"/>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C52F3E6A-52CB-4931-BE12-2F8FFB69E9C9}"/>
              </a:ext>
            </a:extLst>
          </p:cNvPr>
          <p:cNvSpPr/>
          <p:nvPr/>
        </p:nvSpPr>
        <p:spPr>
          <a:xfrm rot="19325089">
            <a:off x="1888865" y="2051211"/>
            <a:ext cx="466951" cy="1014898"/>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DA881620-96C7-4AA0-9C88-E41BE095D75A}"/>
              </a:ext>
            </a:extLst>
          </p:cNvPr>
          <p:cNvSpPr/>
          <p:nvPr/>
        </p:nvSpPr>
        <p:spPr>
          <a:xfrm rot="19650408">
            <a:off x="2435408" y="2214423"/>
            <a:ext cx="576722" cy="890474"/>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Graphic 5" descr="Lightbulb and gear">
            <a:extLst>
              <a:ext uri="{FF2B5EF4-FFF2-40B4-BE49-F238E27FC236}">
                <a16:creationId xmlns:a16="http://schemas.microsoft.com/office/drawing/2014/main" id="{997AB613-9352-483F-ACAE-266525A05F4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214604" y="4800602"/>
            <a:ext cx="914400" cy="914400"/>
          </a:xfrm>
          <a:prstGeom prst="rect">
            <a:avLst/>
          </a:prstGeom>
        </p:spPr>
      </p:pic>
    </p:spTree>
    <p:extLst>
      <p:ext uri="{BB962C8B-B14F-4D97-AF65-F5344CB8AC3E}">
        <p14:creationId xmlns:p14="http://schemas.microsoft.com/office/powerpoint/2010/main" val="2458170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Sequential Access Storage 3">
            <a:extLst>
              <a:ext uri="{FF2B5EF4-FFF2-40B4-BE49-F238E27FC236}">
                <a16:creationId xmlns:a16="http://schemas.microsoft.com/office/drawing/2014/main" id="{BE6A3994-84C1-4B8A-9FE6-D9E10694180E}"/>
              </a:ext>
            </a:extLst>
          </p:cNvPr>
          <p:cNvSpPr/>
          <p:nvPr/>
        </p:nvSpPr>
        <p:spPr>
          <a:xfrm>
            <a:off x="580103" y="1763184"/>
            <a:ext cx="3117326" cy="2290499"/>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a:latin typeface="Agency FB" panose="020B0503020202020204" pitchFamily="34" charset="0"/>
              </a:rPr>
              <a:t>What will you do if you have the key and have to</a:t>
            </a:r>
          </a:p>
          <a:p>
            <a:pPr algn="ctr"/>
            <a:r>
              <a:rPr lang="en-IN" sz="2000" dirty="0">
                <a:latin typeface="Agency FB" panose="020B0503020202020204" pitchFamily="34" charset="0"/>
              </a:rPr>
              <a:t>Draw the key signature?</a:t>
            </a:r>
          </a:p>
        </p:txBody>
      </p:sp>
      <p:sp>
        <p:nvSpPr>
          <p:cNvPr id="2" name="Title 1">
            <a:extLst>
              <a:ext uri="{FF2B5EF4-FFF2-40B4-BE49-F238E27FC236}">
                <a16:creationId xmlns:a16="http://schemas.microsoft.com/office/drawing/2014/main" id="{E4C9D1A6-15DC-4A38-A9C4-B49A9576A663}"/>
              </a:ext>
            </a:extLst>
          </p:cNvPr>
          <p:cNvSpPr>
            <a:spLocks noGrp="1"/>
          </p:cNvSpPr>
          <p:nvPr>
            <p:ph type="title"/>
          </p:nvPr>
        </p:nvSpPr>
        <p:spPr>
          <a:xfrm>
            <a:off x="428625" y="609600"/>
            <a:ext cx="11325225" cy="1456267"/>
          </a:xfrm>
        </p:spPr>
        <p:txBody>
          <a:bodyPr>
            <a:normAutofit/>
          </a:bodyPr>
          <a:lstStyle/>
          <a:p>
            <a:r>
              <a:rPr lang="en-IN" sz="4800" dirty="0">
                <a:latin typeface="Agency FB" panose="020B0503020202020204" pitchFamily="34" charset="0"/>
              </a:rPr>
              <a:t>Good thing to remember about sharps </a:t>
            </a:r>
            <a:r>
              <a:rPr lang="en-IN" dirty="0">
                <a:latin typeface="Agency FB" panose="020B0503020202020204" pitchFamily="34" charset="0"/>
              </a:rPr>
              <a:t>(Circle of Fifths) </a:t>
            </a:r>
          </a:p>
        </p:txBody>
      </p:sp>
      <p:pic>
        <p:nvPicPr>
          <p:cNvPr id="1026" name="Picture 2" descr="Image result for teacher clip art">
            <a:extLst>
              <a:ext uri="{FF2B5EF4-FFF2-40B4-BE49-F238E27FC236}">
                <a16:creationId xmlns:a16="http://schemas.microsoft.com/office/drawing/2014/main" id="{4FA36AD7-5818-478B-BAB5-6659B0EB5C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2900" y="1763184"/>
            <a:ext cx="1638300" cy="30289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student clip art">
            <a:extLst>
              <a:ext uri="{FF2B5EF4-FFF2-40B4-BE49-F238E27FC236}">
                <a16:creationId xmlns:a16="http://schemas.microsoft.com/office/drawing/2014/main" id="{77402092-D583-40E2-A45A-1CCA048C60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9339" y="4053683"/>
            <a:ext cx="2714625" cy="2571750"/>
          </a:xfrm>
          <a:prstGeom prst="rect">
            <a:avLst/>
          </a:prstGeom>
          <a:noFill/>
          <a:extLst>
            <a:ext uri="{909E8E84-426E-40DD-AFC4-6F175D3DCCD1}">
              <a14:hiddenFill xmlns:a14="http://schemas.microsoft.com/office/drawing/2010/main">
                <a:solidFill>
                  <a:srgbClr val="FFFFFF"/>
                </a:solidFill>
              </a14:hiddenFill>
            </a:ext>
          </a:extLst>
        </p:spPr>
      </p:pic>
      <p:sp>
        <p:nvSpPr>
          <p:cNvPr id="5" name="Explosion: 8 Points 4">
            <a:extLst>
              <a:ext uri="{FF2B5EF4-FFF2-40B4-BE49-F238E27FC236}">
                <a16:creationId xmlns:a16="http://schemas.microsoft.com/office/drawing/2014/main" id="{7D703989-DD20-400F-BE4B-B92219A2FE2E}"/>
              </a:ext>
            </a:extLst>
          </p:cNvPr>
          <p:cNvSpPr/>
          <p:nvPr/>
        </p:nvSpPr>
        <p:spPr>
          <a:xfrm>
            <a:off x="8212931" y="1477962"/>
            <a:ext cx="3979069" cy="331417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a:latin typeface="Agency FB" panose="020B0503020202020204" pitchFamily="34" charset="0"/>
              </a:rPr>
              <a:t>Follow the Circle of Fifths!( C major 0 sharps, G major 1 sharp, D major 2 sharps and so on).</a:t>
            </a:r>
            <a:endParaRPr lang="en-IN" sz="2000" dirty="0"/>
          </a:p>
        </p:txBody>
      </p:sp>
    </p:spTree>
    <p:extLst>
      <p:ext uri="{BB962C8B-B14F-4D97-AF65-F5344CB8AC3E}">
        <p14:creationId xmlns:p14="http://schemas.microsoft.com/office/powerpoint/2010/main" val="106681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animEffect transition="in" filter="fade">
                                      <p:cBhvr>
                                        <p:cTn id="15" dur="500"/>
                                        <p:tgtEl>
                                          <p:spTgt spid="1028"/>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B4397-2109-4070-8D61-060651AD04FD}"/>
              </a:ext>
            </a:extLst>
          </p:cNvPr>
          <p:cNvSpPr>
            <a:spLocks noGrp="1"/>
          </p:cNvSpPr>
          <p:nvPr>
            <p:ph type="title"/>
          </p:nvPr>
        </p:nvSpPr>
        <p:spPr>
          <a:xfrm>
            <a:off x="685801" y="609600"/>
            <a:ext cx="10131425" cy="1537494"/>
          </a:xfrm>
        </p:spPr>
        <p:txBody>
          <a:bodyPr>
            <a:normAutofit/>
          </a:bodyPr>
          <a:lstStyle/>
          <a:p>
            <a:r>
              <a:rPr lang="en-US" sz="4800" dirty="0">
                <a:latin typeface="Agency FB" panose="020B0503020202020204" pitchFamily="34" charset="0"/>
              </a:rPr>
              <a:t>Examples</a:t>
            </a:r>
            <a:endParaRPr lang="en-IN" sz="4800" dirty="0">
              <a:latin typeface="Agency FB" panose="020B0503020202020204" pitchFamily="34" charset="0"/>
            </a:endParaRPr>
          </a:p>
        </p:txBody>
      </p:sp>
      <p:sp>
        <p:nvSpPr>
          <p:cNvPr id="6" name="Content Placeholder 5">
            <a:extLst>
              <a:ext uri="{FF2B5EF4-FFF2-40B4-BE49-F238E27FC236}">
                <a16:creationId xmlns:a16="http://schemas.microsoft.com/office/drawing/2014/main" id="{0D1C396F-4714-4615-AA9F-96EC74769C5B}"/>
              </a:ext>
            </a:extLst>
          </p:cNvPr>
          <p:cNvSpPr>
            <a:spLocks noGrp="1"/>
          </p:cNvSpPr>
          <p:nvPr>
            <p:ph idx="1"/>
          </p:nvPr>
        </p:nvSpPr>
        <p:spPr>
          <a:xfrm>
            <a:off x="3528392" y="1451112"/>
            <a:ext cx="8220850" cy="5178287"/>
          </a:xfrm>
        </p:spPr>
        <p:txBody>
          <a:bodyPr>
            <a:normAutofit/>
          </a:bodyPr>
          <a:lstStyle/>
          <a:p>
            <a:pPr marL="0" indent="0">
              <a:buNone/>
            </a:pPr>
            <a:r>
              <a:rPr lang="en-US" sz="2800" dirty="0">
                <a:latin typeface="Agency FB" panose="020B0503020202020204" pitchFamily="34" charset="0"/>
              </a:rPr>
              <a:t>In this case, we see that the last sharp is C#, we higher it by </a:t>
            </a:r>
          </a:p>
          <a:p>
            <a:pPr marL="0" indent="0">
              <a:buNone/>
            </a:pPr>
            <a:r>
              <a:rPr lang="en-IN" sz="2800" dirty="0">
                <a:latin typeface="Agency FB" panose="020B0503020202020204" pitchFamily="34" charset="0"/>
              </a:rPr>
              <a:t>a semitone and it becomes D. So the key of this key signature is D major</a:t>
            </a:r>
          </a:p>
          <a:p>
            <a:pPr marL="0" indent="0">
              <a:buNone/>
            </a:pPr>
            <a:endParaRPr lang="en-IN" sz="2800" dirty="0">
              <a:latin typeface="Agency FB" panose="020B0503020202020204" pitchFamily="34" charset="0"/>
            </a:endParaRPr>
          </a:p>
          <a:p>
            <a:pPr marL="0" indent="0">
              <a:buNone/>
            </a:pPr>
            <a:endParaRPr lang="en-IN" sz="2800" dirty="0">
              <a:latin typeface="Agency FB" panose="020B0503020202020204" pitchFamily="34" charset="0"/>
            </a:endParaRPr>
          </a:p>
          <a:p>
            <a:pPr marL="0" indent="0">
              <a:buNone/>
            </a:pPr>
            <a:r>
              <a:rPr lang="en-IN" sz="2800" dirty="0">
                <a:latin typeface="Agency FB" panose="020B0503020202020204" pitchFamily="34" charset="0"/>
              </a:rPr>
              <a:t>In this case, the last sharp is G#, we raise it by a semitone and it                     becomes A. So the key of this key signature is A major.                    </a:t>
            </a:r>
          </a:p>
          <a:p>
            <a:pPr marL="0" indent="0">
              <a:buNone/>
            </a:pPr>
            <a:r>
              <a:rPr lang="en-IN" sz="2800" dirty="0">
                <a:latin typeface="Agency FB" panose="020B0503020202020204" pitchFamily="34" charset="0"/>
              </a:rPr>
              <a:t>                                            </a:t>
            </a:r>
          </a:p>
          <a:p>
            <a:pPr marL="0" indent="0">
              <a:buNone/>
            </a:pPr>
            <a:r>
              <a:rPr lang="en-IN" sz="2800" dirty="0">
                <a:latin typeface="Agency FB" panose="020B0503020202020204" pitchFamily="34" charset="0"/>
              </a:rPr>
              <a:t>                                                                                                            </a:t>
            </a:r>
          </a:p>
        </p:txBody>
      </p:sp>
      <p:pic>
        <p:nvPicPr>
          <p:cNvPr id="10" name="Picture 2" descr="See the source image">
            <a:extLst>
              <a:ext uri="{FF2B5EF4-FFF2-40B4-BE49-F238E27FC236}">
                <a16:creationId xmlns:a16="http://schemas.microsoft.com/office/drawing/2014/main" id="{5BAA0F84-0DCA-4E69-875C-0FC1031616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269" y="1781314"/>
            <a:ext cx="2914650" cy="135731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2DDCA01C-2234-4B72-953B-4033E810356F}"/>
              </a:ext>
            </a:extLst>
          </p:cNvPr>
          <p:cNvPicPr>
            <a:picLocks noChangeAspect="1"/>
          </p:cNvPicPr>
          <p:nvPr/>
        </p:nvPicPr>
        <p:blipFill>
          <a:blip r:embed="rId3"/>
          <a:stretch>
            <a:fillRect/>
          </a:stretch>
        </p:blipFill>
        <p:spPr>
          <a:xfrm>
            <a:off x="354269" y="3619500"/>
            <a:ext cx="2914650" cy="2295411"/>
          </a:xfrm>
          <a:prstGeom prst="rect">
            <a:avLst/>
          </a:prstGeom>
        </p:spPr>
      </p:pic>
      <p:sp>
        <p:nvSpPr>
          <p:cNvPr id="4" name="Arrow: Up 3">
            <a:extLst>
              <a:ext uri="{FF2B5EF4-FFF2-40B4-BE49-F238E27FC236}">
                <a16:creationId xmlns:a16="http://schemas.microsoft.com/office/drawing/2014/main" id="{03BA5DDB-8A64-48C0-931A-1D60B3F7CC34}"/>
              </a:ext>
            </a:extLst>
          </p:cNvPr>
          <p:cNvSpPr/>
          <p:nvPr/>
        </p:nvSpPr>
        <p:spPr>
          <a:xfrm>
            <a:off x="2654709" y="4259738"/>
            <a:ext cx="157316" cy="5506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Arrow: Up 7">
            <a:extLst>
              <a:ext uri="{FF2B5EF4-FFF2-40B4-BE49-F238E27FC236}">
                <a16:creationId xmlns:a16="http://schemas.microsoft.com/office/drawing/2014/main" id="{4DF6DE16-535B-4DAF-AA69-27AA86DA1D26}"/>
              </a:ext>
            </a:extLst>
          </p:cNvPr>
          <p:cNvSpPr/>
          <p:nvPr/>
        </p:nvSpPr>
        <p:spPr>
          <a:xfrm>
            <a:off x="2576051" y="2352664"/>
            <a:ext cx="157316" cy="5506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731439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A871E-643F-467B-A39C-5CA532617819}"/>
              </a:ext>
            </a:extLst>
          </p:cNvPr>
          <p:cNvSpPr>
            <a:spLocks noGrp="1"/>
          </p:cNvSpPr>
          <p:nvPr>
            <p:ph type="title"/>
          </p:nvPr>
        </p:nvSpPr>
        <p:spPr/>
        <p:txBody>
          <a:bodyPr>
            <a:normAutofit/>
          </a:bodyPr>
          <a:lstStyle/>
          <a:p>
            <a:r>
              <a:rPr lang="en-IN" sz="4800" dirty="0">
                <a:latin typeface="Agency FB" panose="020B0503020202020204" pitchFamily="34" charset="0"/>
              </a:rPr>
              <a:t>Flats</a:t>
            </a:r>
          </a:p>
        </p:txBody>
      </p:sp>
      <p:sp>
        <p:nvSpPr>
          <p:cNvPr id="3" name="Content Placeholder 2">
            <a:extLst>
              <a:ext uri="{FF2B5EF4-FFF2-40B4-BE49-F238E27FC236}">
                <a16:creationId xmlns:a16="http://schemas.microsoft.com/office/drawing/2014/main" id="{C988BF6E-058B-47CC-8070-C8E06C4A83A9}"/>
              </a:ext>
            </a:extLst>
          </p:cNvPr>
          <p:cNvSpPr>
            <a:spLocks noGrp="1"/>
          </p:cNvSpPr>
          <p:nvPr>
            <p:ph idx="1"/>
          </p:nvPr>
        </p:nvSpPr>
        <p:spPr>
          <a:xfrm>
            <a:off x="685800" y="1604433"/>
            <a:ext cx="10131425" cy="3649133"/>
          </a:xfrm>
        </p:spPr>
        <p:txBody>
          <a:bodyPr>
            <a:normAutofit fontScale="92500" lnSpcReduction="20000"/>
          </a:bodyPr>
          <a:lstStyle/>
          <a:p>
            <a:r>
              <a:rPr lang="en-IN" sz="2800" dirty="0">
                <a:ln w="0"/>
                <a:effectLst>
                  <a:outerShdw blurRad="38100" dist="19050" dir="2700000" algn="tl" rotWithShape="0">
                    <a:schemeClr val="dk1">
                      <a:alpha val="40000"/>
                    </a:schemeClr>
                  </a:outerShdw>
                </a:effectLst>
                <a:latin typeface="Agency FB" panose="020B0503020202020204" pitchFamily="34" charset="0"/>
              </a:rPr>
              <a:t>If</a:t>
            </a:r>
            <a:r>
              <a:rPr lang="en-IN" sz="2800" dirty="0">
                <a:latin typeface="Agency FB" panose="020B0503020202020204" pitchFamily="34" charset="0"/>
              </a:rPr>
              <a:t> you want to find out the key of a key signature consisting of flats, take the 2</a:t>
            </a:r>
            <a:r>
              <a:rPr lang="en-IN" sz="2800" baseline="30000" dirty="0">
                <a:latin typeface="Agency FB" panose="020B0503020202020204" pitchFamily="34" charset="0"/>
              </a:rPr>
              <a:t>nd</a:t>
            </a:r>
            <a:r>
              <a:rPr lang="en-IN" sz="2800" dirty="0">
                <a:latin typeface="Agency FB" panose="020B0503020202020204" pitchFamily="34" charset="0"/>
              </a:rPr>
              <a:t> last flat of the key signature, that is the key! It’s that easy! </a:t>
            </a:r>
          </a:p>
          <a:p>
            <a:r>
              <a:rPr lang="en-IN" sz="2800" dirty="0">
                <a:latin typeface="Agency FB" panose="020B0503020202020204" pitchFamily="34" charset="0"/>
              </a:rPr>
              <a:t>Anyway, the only thing you have to memorize in flats is that the only key signature with 1 flat is F major.</a:t>
            </a:r>
          </a:p>
          <a:p>
            <a:r>
              <a:rPr lang="en-IN" sz="2800" dirty="0">
                <a:latin typeface="Agency FB" panose="020B0503020202020204" pitchFamily="34" charset="0"/>
              </a:rPr>
              <a:t>The same phrase we used for the order of sharps, can be used here to memorize the order of flats! The order of flats is the exact opposite of the order of sharps!</a:t>
            </a:r>
          </a:p>
          <a:p>
            <a:r>
              <a:rPr lang="en-IN" sz="2800" dirty="0">
                <a:latin typeface="Agency FB" panose="020B0503020202020204" pitchFamily="34" charset="0"/>
              </a:rPr>
              <a:t>Order of Flats: </a:t>
            </a:r>
            <a:r>
              <a:rPr lang="en-IN" sz="2800" u="sng" dirty="0">
                <a:latin typeface="Agency FB" panose="020B0503020202020204" pitchFamily="34" charset="0"/>
              </a:rPr>
              <a:t>B</a:t>
            </a:r>
            <a:r>
              <a:rPr lang="en-IN" sz="2800" dirty="0">
                <a:latin typeface="Agency FB" panose="020B0503020202020204" pitchFamily="34" charset="0"/>
              </a:rPr>
              <a:t>attle </a:t>
            </a:r>
            <a:r>
              <a:rPr lang="en-IN" sz="2800" u="sng" dirty="0">
                <a:latin typeface="Agency FB" panose="020B0503020202020204" pitchFamily="34" charset="0"/>
              </a:rPr>
              <a:t>E</a:t>
            </a:r>
            <a:r>
              <a:rPr lang="en-IN" sz="2800" dirty="0">
                <a:latin typeface="Agency FB" panose="020B0503020202020204" pitchFamily="34" charset="0"/>
              </a:rPr>
              <a:t>nds </a:t>
            </a:r>
            <a:r>
              <a:rPr lang="en-IN" sz="2800" u="sng" dirty="0">
                <a:latin typeface="Agency FB" panose="020B0503020202020204" pitchFamily="34" charset="0"/>
              </a:rPr>
              <a:t>A</a:t>
            </a:r>
            <a:r>
              <a:rPr lang="en-IN" sz="2800" dirty="0">
                <a:latin typeface="Agency FB" panose="020B0503020202020204" pitchFamily="34" charset="0"/>
              </a:rPr>
              <a:t>nd </a:t>
            </a:r>
            <a:r>
              <a:rPr lang="en-IN" sz="2800" u="sng" dirty="0">
                <a:latin typeface="Agency FB" panose="020B0503020202020204" pitchFamily="34" charset="0"/>
              </a:rPr>
              <a:t>D</a:t>
            </a:r>
            <a:r>
              <a:rPr lang="en-IN" sz="2800" dirty="0">
                <a:latin typeface="Agency FB" panose="020B0503020202020204" pitchFamily="34" charset="0"/>
              </a:rPr>
              <a:t>own </a:t>
            </a:r>
            <a:r>
              <a:rPr lang="en-IN" sz="2800" u="sng" dirty="0">
                <a:latin typeface="Agency FB" panose="020B0503020202020204" pitchFamily="34" charset="0"/>
              </a:rPr>
              <a:t>G</a:t>
            </a:r>
            <a:r>
              <a:rPr lang="en-IN" sz="2800" dirty="0">
                <a:latin typeface="Agency FB" panose="020B0503020202020204" pitchFamily="34" charset="0"/>
              </a:rPr>
              <a:t>oes </a:t>
            </a:r>
            <a:r>
              <a:rPr lang="en-IN" sz="2800" u="sng" dirty="0">
                <a:latin typeface="Agency FB" panose="020B0503020202020204" pitchFamily="34" charset="0"/>
              </a:rPr>
              <a:t>C</a:t>
            </a:r>
            <a:r>
              <a:rPr lang="en-IN" sz="2800" dirty="0">
                <a:latin typeface="Agency FB" panose="020B0503020202020204" pitchFamily="34" charset="0"/>
              </a:rPr>
              <a:t>harles’ </a:t>
            </a:r>
            <a:r>
              <a:rPr lang="en-IN" sz="2800" u="sng" dirty="0">
                <a:latin typeface="Agency FB" panose="020B0503020202020204" pitchFamily="34" charset="0"/>
              </a:rPr>
              <a:t>F</a:t>
            </a:r>
            <a:r>
              <a:rPr lang="en-IN" sz="2800" dirty="0">
                <a:latin typeface="Agency FB" panose="020B0503020202020204" pitchFamily="34" charset="0"/>
              </a:rPr>
              <a:t>ather</a:t>
            </a:r>
          </a:p>
          <a:p>
            <a:r>
              <a:rPr lang="en-IN" sz="2800" dirty="0">
                <a:latin typeface="Agency FB" panose="020B0503020202020204" pitchFamily="34" charset="0"/>
              </a:rPr>
              <a:t>All scales (with key signatures that have flats in them) will have a flat written in front of them (</a:t>
            </a:r>
            <a:r>
              <a:rPr lang="en-IN" sz="2800" dirty="0" err="1">
                <a:latin typeface="Agency FB" panose="020B0503020202020204" pitchFamily="34" charset="0"/>
              </a:rPr>
              <a:t>eg.</a:t>
            </a:r>
            <a:r>
              <a:rPr lang="en-IN" sz="2800" dirty="0">
                <a:latin typeface="Agency FB" panose="020B0503020202020204" pitchFamily="34" charset="0"/>
              </a:rPr>
              <a:t> Eb major) except F major </a:t>
            </a:r>
          </a:p>
        </p:txBody>
      </p:sp>
      <p:pic>
        <p:nvPicPr>
          <p:cNvPr id="4" name="Picture 3">
            <a:extLst>
              <a:ext uri="{FF2B5EF4-FFF2-40B4-BE49-F238E27FC236}">
                <a16:creationId xmlns:a16="http://schemas.microsoft.com/office/drawing/2014/main" id="{A295C6E1-3C1E-4397-AAD4-A48E5703CE48}"/>
              </a:ext>
            </a:extLst>
          </p:cNvPr>
          <p:cNvPicPr>
            <a:picLocks noChangeAspect="1"/>
          </p:cNvPicPr>
          <p:nvPr/>
        </p:nvPicPr>
        <p:blipFill>
          <a:blip r:embed="rId2"/>
          <a:stretch>
            <a:fillRect/>
          </a:stretch>
        </p:blipFill>
        <p:spPr>
          <a:xfrm>
            <a:off x="4003399" y="5253566"/>
            <a:ext cx="2952750" cy="1504950"/>
          </a:xfrm>
          <a:prstGeom prst="rect">
            <a:avLst/>
          </a:prstGeom>
        </p:spPr>
      </p:pic>
    </p:spTree>
    <p:extLst>
      <p:ext uri="{BB962C8B-B14F-4D97-AF65-F5344CB8AC3E}">
        <p14:creationId xmlns:p14="http://schemas.microsoft.com/office/powerpoint/2010/main" val="1445635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86CE3-4674-472A-99E2-5C1561D2FE22}"/>
              </a:ext>
            </a:extLst>
          </p:cNvPr>
          <p:cNvSpPr>
            <a:spLocks noGrp="1"/>
          </p:cNvSpPr>
          <p:nvPr>
            <p:ph type="title"/>
          </p:nvPr>
        </p:nvSpPr>
        <p:spPr/>
        <p:txBody>
          <a:bodyPr>
            <a:normAutofit fontScale="90000"/>
          </a:bodyPr>
          <a:lstStyle/>
          <a:p>
            <a:r>
              <a:rPr lang="en-IN" sz="4800" dirty="0">
                <a:latin typeface="Agency FB" panose="020B0503020202020204" pitchFamily="34" charset="0"/>
              </a:rPr>
              <a:t>Good thing to remember (Circle of Fourths) about flats</a:t>
            </a:r>
          </a:p>
        </p:txBody>
      </p:sp>
      <p:sp>
        <p:nvSpPr>
          <p:cNvPr id="3" name="Content Placeholder 2">
            <a:extLst>
              <a:ext uri="{FF2B5EF4-FFF2-40B4-BE49-F238E27FC236}">
                <a16:creationId xmlns:a16="http://schemas.microsoft.com/office/drawing/2014/main" id="{4A8BECCD-043E-4CB7-A3F3-31C6B554178D}"/>
              </a:ext>
            </a:extLst>
          </p:cNvPr>
          <p:cNvSpPr>
            <a:spLocks noGrp="1"/>
          </p:cNvSpPr>
          <p:nvPr>
            <p:ph idx="1"/>
          </p:nvPr>
        </p:nvSpPr>
        <p:spPr>
          <a:xfrm>
            <a:off x="248479" y="2142067"/>
            <a:ext cx="11698356" cy="3649133"/>
          </a:xfrm>
        </p:spPr>
        <p:txBody>
          <a:bodyPr>
            <a:normAutofit/>
          </a:bodyPr>
          <a:lstStyle/>
          <a:p>
            <a:r>
              <a:rPr lang="en-IN" sz="4800" dirty="0">
                <a:latin typeface="Agency FB" panose="020B0503020202020204" pitchFamily="34" charset="0"/>
              </a:rPr>
              <a:t>If they have given the key and have asked you to draw the key signature, follow the Circle of Fourths( C major 0 flats, F major 1 flat, Bb major 2 flats and so on).</a:t>
            </a:r>
          </a:p>
        </p:txBody>
      </p:sp>
    </p:spTree>
    <p:extLst>
      <p:ext uri="{BB962C8B-B14F-4D97-AF65-F5344CB8AC3E}">
        <p14:creationId xmlns:p14="http://schemas.microsoft.com/office/powerpoint/2010/main" val="3739999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80204-C333-4555-807B-C5674AB89B8E}"/>
              </a:ext>
            </a:extLst>
          </p:cNvPr>
          <p:cNvSpPr>
            <a:spLocks noGrp="1"/>
          </p:cNvSpPr>
          <p:nvPr>
            <p:ph type="title"/>
          </p:nvPr>
        </p:nvSpPr>
        <p:spPr/>
        <p:txBody>
          <a:bodyPr>
            <a:normAutofit/>
          </a:bodyPr>
          <a:lstStyle/>
          <a:p>
            <a:r>
              <a:rPr lang="en-IN" sz="4800" dirty="0">
                <a:latin typeface="Agency FB" panose="020B0503020202020204" pitchFamily="34" charset="0"/>
              </a:rPr>
              <a:t>Examples</a:t>
            </a:r>
          </a:p>
        </p:txBody>
      </p:sp>
      <p:sp>
        <p:nvSpPr>
          <p:cNvPr id="3" name="Content Placeholder 2">
            <a:extLst>
              <a:ext uri="{FF2B5EF4-FFF2-40B4-BE49-F238E27FC236}">
                <a16:creationId xmlns:a16="http://schemas.microsoft.com/office/drawing/2014/main" id="{B61D3A67-80B3-4CB5-9871-E276FE4977B2}"/>
              </a:ext>
            </a:extLst>
          </p:cNvPr>
          <p:cNvSpPr>
            <a:spLocks noGrp="1"/>
          </p:cNvSpPr>
          <p:nvPr>
            <p:ph idx="1"/>
          </p:nvPr>
        </p:nvSpPr>
        <p:spPr>
          <a:xfrm>
            <a:off x="4195142" y="2271277"/>
            <a:ext cx="7777783" cy="4106332"/>
          </a:xfrm>
        </p:spPr>
        <p:txBody>
          <a:bodyPr>
            <a:normAutofit/>
          </a:bodyPr>
          <a:lstStyle/>
          <a:p>
            <a:pPr marL="0" indent="0">
              <a:buNone/>
            </a:pPr>
            <a:endParaRPr lang="en-IN" sz="2800" dirty="0">
              <a:latin typeface="Agency FB" panose="020B0503020202020204" pitchFamily="34" charset="0"/>
            </a:endParaRPr>
          </a:p>
          <a:p>
            <a:pPr marL="0" indent="0">
              <a:buNone/>
            </a:pPr>
            <a:r>
              <a:rPr lang="en-IN" sz="2800" dirty="0">
                <a:latin typeface="Agency FB" panose="020B0503020202020204" pitchFamily="34" charset="0"/>
              </a:rPr>
              <a:t>In this case we have 4 flats, if we go to the 2</a:t>
            </a:r>
            <a:r>
              <a:rPr lang="en-IN" sz="2800" baseline="30000" dirty="0">
                <a:latin typeface="Agency FB" panose="020B0503020202020204" pitchFamily="34" charset="0"/>
              </a:rPr>
              <a:t>nd</a:t>
            </a:r>
            <a:r>
              <a:rPr lang="en-IN" sz="2800" dirty="0">
                <a:latin typeface="Agency FB" panose="020B0503020202020204" pitchFamily="34" charset="0"/>
              </a:rPr>
              <a:t> last flat, it is A flat. So the key of this key signature is A flat Major</a:t>
            </a:r>
          </a:p>
          <a:p>
            <a:pPr marL="0" indent="0">
              <a:buNone/>
            </a:pPr>
            <a:endParaRPr lang="en-IN" sz="2800" dirty="0">
              <a:latin typeface="Agency FB" panose="020B0503020202020204" pitchFamily="34" charset="0"/>
            </a:endParaRPr>
          </a:p>
          <a:p>
            <a:pPr marL="0" indent="0">
              <a:buNone/>
            </a:pPr>
            <a:r>
              <a:rPr lang="en-IN" sz="2800" dirty="0">
                <a:latin typeface="Agency FB" panose="020B0503020202020204" pitchFamily="34" charset="0"/>
              </a:rPr>
              <a:t>In this case, we have only 1 flat. If you remember correctly, the only key signature with 1 flat is F major. And we do not put a flat in front of F. So the key of this key signature is F major</a:t>
            </a:r>
          </a:p>
          <a:p>
            <a:pPr marL="0" indent="0">
              <a:buNone/>
            </a:pPr>
            <a:endParaRPr lang="en-IN" sz="2800" dirty="0">
              <a:latin typeface="Agency FB" panose="020B0503020202020204" pitchFamily="34" charset="0"/>
            </a:endParaRPr>
          </a:p>
          <a:p>
            <a:pPr marL="0" indent="0">
              <a:buNone/>
            </a:pPr>
            <a:endParaRPr lang="en-IN" sz="2800" dirty="0">
              <a:latin typeface="Agency FB" panose="020B0503020202020204" pitchFamily="34" charset="0"/>
            </a:endParaRPr>
          </a:p>
          <a:p>
            <a:pPr marL="0" indent="0">
              <a:buNone/>
            </a:pPr>
            <a:endParaRPr lang="en-IN" sz="2800" dirty="0">
              <a:latin typeface="Agency FB" panose="020B0503020202020204" pitchFamily="34" charset="0"/>
            </a:endParaRPr>
          </a:p>
        </p:txBody>
      </p:sp>
      <p:pic>
        <p:nvPicPr>
          <p:cNvPr id="4" name="Picture 3">
            <a:extLst>
              <a:ext uri="{FF2B5EF4-FFF2-40B4-BE49-F238E27FC236}">
                <a16:creationId xmlns:a16="http://schemas.microsoft.com/office/drawing/2014/main" id="{A8BC08D3-6319-4FFE-9C0A-121D55E13F53}"/>
              </a:ext>
            </a:extLst>
          </p:cNvPr>
          <p:cNvPicPr>
            <a:picLocks noChangeAspect="1"/>
          </p:cNvPicPr>
          <p:nvPr/>
        </p:nvPicPr>
        <p:blipFill>
          <a:blip r:embed="rId2"/>
          <a:stretch>
            <a:fillRect/>
          </a:stretch>
        </p:blipFill>
        <p:spPr>
          <a:xfrm>
            <a:off x="423242" y="2142068"/>
            <a:ext cx="3771900" cy="1754072"/>
          </a:xfrm>
          <a:prstGeom prst="rect">
            <a:avLst/>
          </a:prstGeom>
        </p:spPr>
      </p:pic>
      <p:pic>
        <p:nvPicPr>
          <p:cNvPr id="5" name="Picture 4">
            <a:extLst>
              <a:ext uri="{FF2B5EF4-FFF2-40B4-BE49-F238E27FC236}">
                <a16:creationId xmlns:a16="http://schemas.microsoft.com/office/drawing/2014/main" id="{5DDBE81D-85EF-49E6-82B8-4DD1CB6CBCD5}"/>
              </a:ext>
            </a:extLst>
          </p:cNvPr>
          <p:cNvPicPr>
            <a:picLocks noChangeAspect="1"/>
          </p:cNvPicPr>
          <p:nvPr/>
        </p:nvPicPr>
        <p:blipFill>
          <a:blip r:embed="rId3"/>
          <a:stretch>
            <a:fillRect/>
          </a:stretch>
        </p:blipFill>
        <p:spPr>
          <a:xfrm>
            <a:off x="423242" y="4195234"/>
            <a:ext cx="3771900" cy="1754072"/>
          </a:xfrm>
          <a:prstGeom prst="rect">
            <a:avLst/>
          </a:prstGeom>
        </p:spPr>
      </p:pic>
    </p:spTree>
    <p:extLst>
      <p:ext uri="{BB962C8B-B14F-4D97-AF65-F5344CB8AC3E}">
        <p14:creationId xmlns:p14="http://schemas.microsoft.com/office/powerpoint/2010/main" val="202063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88CD9-1A24-4336-9FCC-7A114E0EA526}"/>
              </a:ext>
            </a:extLst>
          </p:cNvPr>
          <p:cNvSpPr>
            <a:spLocks noGrp="1"/>
          </p:cNvSpPr>
          <p:nvPr>
            <p:ph type="title"/>
          </p:nvPr>
        </p:nvSpPr>
        <p:spPr>
          <a:xfrm>
            <a:off x="1310309" y="225287"/>
            <a:ext cx="9571381" cy="6407426"/>
          </a:xfrm>
        </p:spPr>
        <p:txBody>
          <a:bodyPr>
            <a:normAutofit/>
          </a:bodyPr>
          <a:lstStyle/>
          <a:p>
            <a:r>
              <a:rPr lang="en-IN" sz="20000" dirty="0">
                <a:latin typeface="Agency FB" panose="020B0503020202020204" pitchFamily="34" charset="0"/>
              </a:rPr>
              <a:t>THANK YOU!</a:t>
            </a:r>
          </a:p>
        </p:txBody>
      </p:sp>
      <p:sp>
        <p:nvSpPr>
          <p:cNvPr id="3" name="TextBox 2">
            <a:extLst>
              <a:ext uri="{FF2B5EF4-FFF2-40B4-BE49-F238E27FC236}">
                <a16:creationId xmlns:a16="http://schemas.microsoft.com/office/drawing/2014/main" id="{6BBC899F-AC6E-4B60-A483-59192804809A}"/>
              </a:ext>
            </a:extLst>
          </p:cNvPr>
          <p:cNvSpPr txBox="1"/>
          <p:nvPr/>
        </p:nvSpPr>
        <p:spPr>
          <a:xfrm>
            <a:off x="9058275" y="5381625"/>
            <a:ext cx="1435008" cy="461665"/>
          </a:xfrm>
          <a:prstGeom prst="rect">
            <a:avLst/>
          </a:prstGeom>
          <a:noFill/>
        </p:spPr>
        <p:txBody>
          <a:bodyPr wrap="none" rtlCol="0">
            <a:spAutoFit/>
          </a:bodyPr>
          <a:lstStyle/>
          <a:p>
            <a:r>
              <a:rPr lang="en-IN" sz="2400" dirty="0">
                <a:latin typeface="Agency FB" panose="020B0503020202020204" pitchFamily="34" charset="0"/>
              </a:rPr>
              <a:t>By ARYA RAO</a:t>
            </a:r>
          </a:p>
        </p:txBody>
      </p:sp>
    </p:spTree>
    <p:extLst>
      <p:ext uri="{BB962C8B-B14F-4D97-AF65-F5344CB8AC3E}">
        <p14:creationId xmlns:p14="http://schemas.microsoft.com/office/powerpoint/2010/main" val="4061840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TM03457452[[fn=Celestial]]</Template>
  <TotalTime>220</TotalTime>
  <Words>543</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Agency FB</vt:lpstr>
      <vt:lpstr>Arial</vt:lpstr>
      <vt:lpstr>Calibri</vt:lpstr>
      <vt:lpstr>Calibri Light</vt:lpstr>
      <vt:lpstr>Celestial</vt:lpstr>
      <vt:lpstr>Understanding Key signatures</vt:lpstr>
      <vt:lpstr>Sharps # : finding the key of a given key signature </vt:lpstr>
      <vt:lpstr>Good thing to remember about sharps (Circle of Fifths) </vt:lpstr>
      <vt:lpstr>Examples</vt:lpstr>
      <vt:lpstr>Flats</vt:lpstr>
      <vt:lpstr>Good thing to remember (Circle of Fourths) about flats</vt:lpstr>
      <vt:lpstr>Examples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Key signatures</dc:title>
  <dc:creator>Arya Rao Auroville</dc:creator>
  <cp:lastModifiedBy>Arya Rao Auroville</cp:lastModifiedBy>
  <cp:revision>25</cp:revision>
  <dcterms:created xsi:type="dcterms:W3CDTF">2021-05-18T11:29:13Z</dcterms:created>
  <dcterms:modified xsi:type="dcterms:W3CDTF">2022-02-21T04:26:55Z</dcterms:modified>
</cp:coreProperties>
</file>